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f5df4af6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1f5df4af6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f5df4af63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1f5df4af63_2_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0a4c8b3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0a4c8b3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0ab80c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0ab80c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0a4c8b3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0a4c8b3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0a4c8b39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0a4c8b3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0a4c8b39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0a4c8b39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0a4c8b39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0a4c8b3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fc719be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In this exercise, I will construct a linear regression model using the least squares method to visualize the air temperatures over a yearly timeframe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18. This code is like opening a toolbox that has different tools in it that you can use to work with data, create pictures, and build a special type of math model called a linear regression model. It's like getting ready to do a project and making sure you have all the tools you need to do it.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Pandas (as "pd"), a library for data manipulation and analysis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Matplotlib.pyplot (as "plt"), a library for data visualizati</a:t>
            </a:r>
            <a:r>
              <a:rPr b="1" lang="fr">
                <a:solidFill>
                  <a:schemeClr val="dk1"/>
                </a:solidFill>
              </a:rPr>
              <a:t>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LinearRegression from scikit-learn's linear_model module, a library for building linear regression models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19.  This code reads will read our files  'synth_temp.csv', which has some data in it. It then puts that data into a special type of table called a DataFrame that makes it easy to work with the data in Python.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20.code selects and manipulates a table of data to calculate average temperatures for each year starting from 1902. It adds a "Year" column and renames the temperature column before displaying the resulting table.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9" name="Google Shape;229;g21fc719be3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fc719be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fc719be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fc719be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fc719be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f5df4af6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1f5df4af63_2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fc719be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fc719be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fc719be3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fc719be3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fc719be3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fc719be3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fc719be3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fc719be3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fc719be3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fc719be3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fc719be3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fc719be3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fc719be3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1fc719be3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Create a linear regression model using the default parameters, that is, calculate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y intercept for the model and do not normalize the data. The day numbers for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year (1 to 365) constitute the input data and the average temperatures constitute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output data. Print the parameters of the model and the 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value: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9. Generate predictions from the model using the same x data: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fc719be3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fc719be3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fd25beb6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fd25beb6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fd25beb6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1fd25beb6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f5df4af63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1f5df4af63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fd25beb6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fd25beb6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fd25beb6a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fd25beb6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1fd25beb6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1fd25beb6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fd25beb6a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fd25beb6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1fd25beb6a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1fd25beb6a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fc719be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fc719be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fd25beb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fd25beb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fd25beb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fd25beb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fd25beb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fd25beb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fd25beb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fd25beb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f5df4af63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1f5df4af63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fd25beb6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fd25beb6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f55a0c5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df55a0c5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df55a0c5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df55a0c5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df55a0c5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df55a0c5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df55a0c5a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df55a0c5a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df55a0c5a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df55a0c5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fc719be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fc719be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23243c10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23243c10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3243c10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3243c10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3243c10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3243c10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f5df4af63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1f5df4af63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23243c10f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23243c10f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23243c10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23243c10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3243c10f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3243c10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3243c10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3243c10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23243c10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23243c10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fc719be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1fc719be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f5df4af6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1f5df4af63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f5df4af63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1f5df4af63_2_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f5df4af6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1f5df4af63_2_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f5df4af63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1f5df4af63_2_1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1332020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The Supervised Learning Workshop</a:t>
            </a:r>
            <a:br>
              <a:rPr lang="fr"/>
            </a:br>
            <a:r>
              <a:rPr lang="fr"/>
              <a:t>Chapters 3 and 4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0" y="3970800"/>
            <a:ext cx="2816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LY Catherine u21806799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QIU Lucie u32111200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QIU Loic u32109662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HOU Jiayan u32100601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WENG Christelle u32111006</a:t>
            </a:r>
            <a:endParaRPr sz="1500"/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WANG Louise u32109664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1863479" y="0"/>
            <a:ext cx="5417043" cy="7382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descr="Une image contenant texte&#10;&#10;Description générée automatiquement" id="189" name="Google Shape;189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9496"/>
            <a:ext cx="4512428" cy="3644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&#10;&#10;Description générée automatiquement" id="190" name="Google Shape;1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0215" y="1419400"/>
            <a:ext cx="4383785" cy="322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1463100" y="0"/>
            <a:ext cx="6217800" cy="1049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b="-3648" l="-1824" r="-1824" t="0"/>
          <a:stretch/>
        </p:blipFill>
        <p:spPr>
          <a:xfrm>
            <a:off x="0" y="1125460"/>
            <a:ext cx="9144001" cy="338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1403700" y="-1"/>
            <a:ext cx="6336600" cy="84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of exercise 3.01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Thanks to the first exercise of the chapter 3, we learnt how to </a:t>
            </a:r>
            <a:r>
              <a:rPr lang="fr"/>
              <a:t>upload</a:t>
            </a:r>
            <a:r>
              <a:rPr lang="fr"/>
              <a:t> dataset, how to use different functions such as plt.show(); print (); how to read a dataset.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1967250" y="0"/>
            <a:ext cx="5209500" cy="97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50" y="972900"/>
            <a:ext cx="4840350" cy="41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1993950" y="-1"/>
            <a:ext cx="5156100" cy="77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738" y="978524"/>
            <a:ext cx="57245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675" y="848375"/>
            <a:ext cx="4636625" cy="41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1463100" y="0"/>
            <a:ext cx="6217800" cy="1049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activity3.01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Catherine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13" y="842875"/>
            <a:ext cx="5869975" cy="430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1863479" y="0"/>
            <a:ext cx="5417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449" y="1282225"/>
            <a:ext cx="31908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5" y="931775"/>
            <a:ext cx="6037076" cy="3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13" y="1114738"/>
            <a:ext cx="78771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4732500" y="1369225"/>
            <a:ext cx="37830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This </a:t>
            </a:r>
            <a:r>
              <a:rPr lang="fr"/>
              <a:t>code is to create a </a:t>
            </a:r>
            <a:r>
              <a:rPr lang="fr"/>
              <a:t>scatter plot with a linear regression line and </a:t>
            </a:r>
            <a:r>
              <a:rPr lang="fr"/>
              <a:t>set various properties of the graph such as :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title, ax.set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axis labels, </a:t>
            </a:r>
            <a:r>
              <a:rPr lang="fr"/>
              <a:t>ax.set_xlabel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tick marks : ax.tick.param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the legend : ax.legend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50" y="980776"/>
            <a:ext cx="4334449" cy="41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2742159" y="228600"/>
            <a:ext cx="36597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fr"/>
              <a:t>Introduction</a:t>
            </a:r>
            <a:endParaRPr b="1" sz="1800"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0" y="858914"/>
            <a:ext cx="9144000" cy="428458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Definitions  : 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Linear regression is a method used to find the straight line that best fits a set of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data points representing the relationship between two continuous variables. It is used to make predictions or understand how one variable affects another.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Autoregression is a method used to predict future values of a variable based on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its past values. It involves using a linear regression model to identify trends in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time series data and predict future values of the variable.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What is the use of linear regression &amp; autoregression 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Linear regression is used in various fields</a:t>
            </a:r>
            <a:r>
              <a:rPr lang="fr"/>
              <a:t> while autoregression is commonly used in finance, economics, and weather forecasting.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4"/>
          <p:cNvSpPr txBox="1"/>
          <p:nvPr/>
        </p:nvSpPr>
        <p:spPr>
          <a:xfrm>
            <a:off x="6118875" y="1112400"/>
            <a:ext cx="2731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In this graph :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 points </a:t>
            </a: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are too scattered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the annual averages are fairly spread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don't seem to follow a perfectly straight line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latin typeface="Calibri"/>
                <a:ea typeface="Calibri"/>
                <a:cs typeface="Calibri"/>
                <a:sym typeface="Calibri"/>
              </a:rPr>
              <a:t>So this method/ model is not suitable for our data.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b="0" l="0" r="0" t="1893"/>
          <a:stretch/>
        </p:blipFill>
        <p:spPr>
          <a:xfrm>
            <a:off x="121700" y="1112400"/>
            <a:ext cx="5758026" cy="39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 3.02</a:t>
            </a:r>
            <a:br>
              <a:rPr lang="fr"/>
            </a:br>
            <a:r>
              <a:rPr lang="fr" sz="2300"/>
              <a:t>Christelle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b="-18739" l="-5680" r="5680" t="18740"/>
          <a:stretch/>
        </p:blipFill>
        <p:spPr>
          <a:xfrm>
            <a:off x="468481" y="1436200"/>
            <a:ext cx="6519950" cy="2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3 – Activity 3.02</a:t>
            </a:r>
            <a:br>
              <a:rPr lang="fr"/>
            </a:br>
            <a:r>
              <a:rPr lang="fr" sz="2300"/>
              <a:t>Christelle</a:t>
            </a:r>
            <a:endParaRPr/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44"/>
            <a:ext cx="4071980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80" y="1420444"/>
            <a:ext cx="4284787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6"/>
          <p:cNvSpPr txBox="1"/>
          <p:nvPr/>
        </p:nvSpPr>
        <p:spPr>
          <a:xfrm>
            <a:off x="392925" y="1054975"/>
            <a:ext cx="38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The head() method : the first 5 rows of the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312675" y="1054975"/>
            <a:ext cx="38313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the tail() method : the last 5 rows of the data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0" y="993869"/>
            <a:ext cx="40767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950" y="1043094"/>
            <a:ext cx="4511650" cy="282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0" y="1100499"/>
            <a:ext cx="4093699" cy="26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419" y="1100500"/>
            <a:ext cx="4810180" cy="26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25" y="1100494"/>
            <a:ext cx="3202255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155" y="1100494"/>
            <a:ext cx="5097145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95" name="Google Shape;2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888" y="1125119"/>
            <a:ext cx="681423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Chapter 3 – Activity 3.02</a:t>
            </a:r>
            <a:br>
              <a:rPr lang="fr" sz="2800"/>
            </a:br>
            <a:r>
              <a:rPr lang="fr" sz="2800"/>
              <a:t>Christelle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00"/>
            <a:ext cx="4331199" cy="357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600" y="1420450"/>
            <a:ext cx="4508000" cy="312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5" y="1268044"/>
            <a:ext cx="4084179" cy="357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179" y="1268044"/>
            <a:ext cx="407938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25" y="1268044"/>
            <a:ext cx="6260551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58334" y="304800"/>
            <a:ext cx="78273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fr"/>
              <a:t>Use case presentation and problem definiton</a:t>
            </a:r>
            <a:endParaRPr b="1"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Does a simple linear regression allow us to approximate the evolution of temperatures over a period? </a:t>
            </a:r>
            <a:endParaRPr/>
          </a:p>
          <a:p>
            <a:pPr indent="-38100" lvl="0" marL="177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8100" lvl="0" marL="177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fr"/>
              <a:t>For the linear regression, we aim to predict or model continuous values, from recorded air temperatures from the years 1841 to 2010 ? </a:t>
            </a:r>
            <a:endParaRPr/>
          </a:p>
          <a:p>
            <a:pPr indent="-38100" lvl="0" marL="177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8100" lvl="0" marL="177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38100" lvl="0" marL="1778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75" y="1268044"/>
            <a:ext cx="5079838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44"/>
            <a:ext cx="3883206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706" y="1420444"/>
            <a:ext cx="3482024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75" y="1268044"/>
            <a:ext cx="7016651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950" y="1268044"/>
            <a:ext cx="508010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Chapter 3 – exercise 3.03</a:t>
            </a:r>
            <a:br>
              <a:rPr lang="fr"/>
            </a:br>
            <a:r>
              <a:rPr lang="fr" sz="2300"/>
              <a:t>Loic</a:t>
            </a:r>
            <a:endParaRPr/>
          </a:p>
        </p:txBody>
      </p:sp>
      <p:pic>
        <p:nvPicPr>
          <p:cNvPr id="346" name="Google Shape;3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5" y="1268044"/>
            <a:ext cx="3437588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488" y="1268044"/>
            <a:ext cx="4828637" cy="341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5500"/>
            <a:ext cx="4933950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700"/>
            <a:ext cx="5286375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0700"/>
            <a:ext cx="4419600" cy="237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966900"/>
            <a:ext cx="4295325" cy="196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650" y="3326325"/>
            <a:ext cx="4134292" cy="17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1"/>
          <p:cNvSpPr txBox="1"/>
          <p:nvPr/>
        </p:nvSpPr>
        <p:spPr>
          <a:xfrm>
            <a:off x="2927400" y="28622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Before PLAY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1"/>
          <p:cNvSpPr txBox="1"/>
          <p:nvPr/>
        </p:nvSpPr>
        <p:spPr>
          <a:xfrm>
            <a:off x="7312850" y="2614425"/>
            <a:ext cx="114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fr" sz="130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PLAY</a:t>
            </a:r>
            <a:endParaRPr sz="13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1"/>
          <p:cNvSpPr/>
          <p:nvPr/>
        </p:nvSpPr>
        <p:spPr>
          <a:xfrm>
            <a:off x="443200" y="2734725"/>
            <a:ext cx="2484300" cy="5271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1"/>
          <p:cNvSpPr/>
          <p:nvPr/>
        </p:nvSpPr>
        <p:spPr>
          <a:xfrm>
            <a:off x="4945225" y="2678175"/>
            <a:ext cx="2367600" cy="25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3100"/>
            <a:ext cx="417195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750" y="1043100"/>
            <a:ext cx="414337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100" y="925675"/>
            <a:ext cx="6011804" cy="41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3.04</a:t>
            </a:r>
            <a:br>
              <a:rPr lang="fr"/>
            </a:br>
            <a:r>
              <a:rPr lang="fr" sz="2300"/>
              <a:t>Jiayan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Chapter 3 Linear regression 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3.01 : Plotting data with a moving average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3.02 : Linear model using the least </a:t>
            </a:r>
            <a:r>
              <a:rPr lang="fr"/>
              <a:t>square</a:t>
            </a:r>
            <a:r>
              <a:rPr lang="fr"/>
              <a:t> methods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3.03 : Dummy variables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3.04 : Polynomial models with linear regression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3.05 : Linear regression with gradient </a:t>
            </a:r>
            <a:r>
              <a:rPr lang="fr"/>
              <a:t>descent</a:t>
            </a:r>
            <a:r>
              <a:rPr lang="fr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Auto- </a:t>
            </a:r>
            <a:r>
              <a:rPr lang="fr"/>
              <a:t>regression</a:t>
            </a:r>
            <a:r>
              <a:rPr lang="fr"/>
              <a:t> 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4.01 Auto-regression models </a:t>
            </a:r>
            <a:endParaRPr/>
          </a:p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628650" y="15240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i="0" lang="fr" sz="2800"/>
              <a:t>Data Analytics approach definition and explanation </a:t>
            </a:r>
            <a:endParaRPr b="1" sz="6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/>
              <a:t>Lucie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25" y="1003200"/>
            <a:ext cx="4925552" cy="41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175" y="1106476"/>
            <a:ext cx="4572000" cy="208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075" y="3195043"/>
            <a:ext cx="6028927" cy="191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6"/>
          <p:cNvSpPr txBox="1"/>
          <p:nvPr>
            <p:ph type="title"/>
          </p:nvPr>
        </p:nvSpPr>
        <p:spPr>
          <a:xfrm>
            <a:off x="628650" y="558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2483"/>
            <a:ext cx="4572001" cy="220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21198"/>
            <a:ext cx="4572000" cy="309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10700"/>
            <a:ext cx="4182526" cy="433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050" y="834525"/>
            <a:ext cx="3761448" cy="43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5714"/>
              <a:buFont typeface="Calibri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746050"/>
            <a:ext cx="3610349" cy="43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225" y="1268050"/>
            <a:ext cx="4313026" cy="39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fr"/>
              <a:t>Chapter 3 – exercise 3.05</a:t>
            </a:r>
            <a:br>
              <a:rPr lang="fr"/>
            </a:br>
            <a:r>
              <a:rPr lang="fr" sz="2300">
                <a:latin typeface="Arial"/>
                <a:ea typeface="Arial"/>
                <a:cs typeface="Arial"/>
                <a:sym typeface="Arial"/>
              </a:rPr>
              <a:t>Lucie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25" y="746300"/>
            <a:ext cx="6175550" cy="446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75" y="2067475"/>
            <a:ext cx="45148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925" y="1636738"/>
            <a:ext cx="2829425" cy="2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25" y="2001063"/>
            <a:ext cx="3943975" cy="1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525" y="1268044"/>
            <a:ext cx="4516427" cy="300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0" y="2007194"/>
            <a:ext cx="4572000" cy="19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325" y="1491324"/>
            <a:ext cx="4167399" cy="30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50" y="2377038"/>
            <a:ext cx="45243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573" y="1642575"/>
            <a:ext cx="4028376" cy="27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&#10;&#10;Description générée automatiquement" id="153" name="Google Shape;15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33" y="1195826"/>
            <a:ext cx="4301564" cy="387513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/>
          <p:nvPr>
            <p:ph type="title"/>
          </p:nvPr>
        </p:nvSpPr>
        <p:spPr>
          <a:xfrm>
            <a:off x="1581004" y="0"/>
            <a:ext cx="56493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descr="Une image contenant graphique&#10;&#10;Description générée automatiquement" id="155" name="Google Shape;15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8331" y="1195826"/>
            <a:ext cx="4471536" cy="394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268050"/>
            <a:ext cx="42100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476" y="2787425"/>
            <a:ext cx="2119471" cy="19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052" y="1120462"/>
            <a:ext cx="4039251" cy="37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/>
          <p:nvPr>
            <p:ph type="title"/>
          </p:nvPr>
        </p:nvSpPr>
        <p:spPr>
          <a:xfrm>
            <a:off x="628650" y="273850"/>
            <a:ext cx="7886700" cy="6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650"/>
            <a:ext cx="2894124" cy="228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176" y="1475474"/>
            <a:ext cx="3378251" cy="36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750" y="2228925"/>
            <a:ext cx="3378249" cy="291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28450"/>
            <a:ext cx="5670950" cy="37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6800" y="241325"/>
            <a:ext cx="1278550" cy="46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1369225"/>
            <a:ext cx="3849397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71" y="1453575"/>
            <a:ext cx="4403187" cy="309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>
            <p:ph type="title"/>
          </p:nvPr>
        </p:nvSpPr>
        <p:spPr>
          <a:xfrm>
            <a:off x="628650" y="273850"/>
            <a:ext cx="7886700" cy="62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Chapter 4 – exercise 4.01</a:t>
            </a:r>
            <a:br>
              <a:rPr lang="fr"/>
            </a:br>
            <a:r>
              <a:rPr lang="fr" sz="2300"/>
              <a:t>Louise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01425"/>
            <a:ext cx="3925526" cy="3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600" y="501425"/>
            <a:ext cx="2682400" cy="184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700" y="2008381"/>
            <a:ext cx="3005899" cy="198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600" y="3339337"/>
            <a:ext cx="2682399" cy="180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</a:t>
            </a:r>
            <a:endParaRPr/>
          </a:p>
        </p:txBody>
      </p:sp>
      <p:sp>
        <p:nvSpPr>
          <p:cNvPr id="497" name="Google Shape;497;p7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To conclude, both linear regression and autoregression are valuable tools for analyzing data and making predictions. However, they are suited for different types of data and applications. 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Linear regression is useful when examining the relationship between two variables, while autoregression is ideal for analyzing time-series data.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2198609" y="0"/>
            <a:ext cx="4746779" cy="771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descr="Une image contenant table&#10;&#10;Description générée automatiquement" id="161" name="Google Shape;16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59" y="1411844"/>
            <a:ext cx="4503797" cy="2826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&#10;&#10;Description générée automatiquement" id="162" name="Google Shape;16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9058" y="1411844"/>
            <a:ext cx="3903683" cy="298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&#10;&#10;Description générée automatiquement" id="167" name="Google Shape;167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1" y="1429357"/>
            <a:ext cx="4563959" cy="2818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2035483" y="0"/>
            <a:ext cx="5073034" cy="92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 sz="2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r>
              <a:t/>
            </a:r>
            <a:endParaRPr sz="2300"/>
          </a:p>
        </p:txBody>
      </p:sp>
      <p:pic>
        <p:nvPicPr>
          <p:cNvPr descr="Une image contenant graphique&#10;&#10;Description générée automatiquement" id="169" name="Google Shape;16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429357"/>
            <a:ext cx="4472894" cy="3328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1103364" y="0"/>
            <a:ext cx="69372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 sz="2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3478"/>
              <a:buFont typeface="Calibri"/>
              <a:buNone/>
            </a:pPr>
            <a:r>
              <a:t/>
            </a:r>
            <a:endParaRPr sz="2300"/>
          </a:p>
        </p:txBody>
      </p:sp>
      <p:pic>
        <p:nvPicPr>
          <p:cNvPr descr="Une image contenant table&#10;&#10;Description générée automatiquement" id="175" name="Google Shape;17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71" y="1127016"/>
            <a:ext cx="3426544" cy="3784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&#10;&#10;Description générée automatiquement" id="176" name="Google Shape;1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6367" y="1127016"/>
            <a:ext cx="4755292" cy="3812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&#10;&#10;Description générée automatiquement" id="181" name="Google Shape;181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3747"/>
            <a:ext cx="4719432" cy="36394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>
            <p:ph type="title"/>
          </p:nvPr>
        </p:nvSpPr>
        <p:spPr>
          <a:xfrm>
            <a:off x="1615870" y="0"/>
            <a:ext cx="5912260" cy="751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Chapter 3 – exercise 3.01</a:t>
            </a:r>
            <a:br>
              <a:rPr lang="fr"/>
            </a:br>
            <a:r>
              <a:rPr lang="fr" sz="2300"/>
              <a:t>Catherine</a:t>
            </a:r>
            <a:endParaRPr/>
          </a:p>
        </p:txBody>
      </p:sp>
      <p:pic>
        <p:nvPicPr>
          <p:cNvPr descr="Une image contenant graphique&#10;&#10;Description générée automatiquement" id="183" name="Google Shape;18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793" y="1491662"/>
            <a:ext cx="4355207" cy="317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